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2" r:id="rId4"/>
    <p:sldId id="29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95" r:id="rId31"/>
    <p:sldId id="296" r:id="rId32"/>
    <p:sldId id="297" r:id="rId33"/>
    <p:sldId id="298" r:id="rId34"/>
    <p:sldId id="299" r:id="rId35"/>
    <p:sldId id="282" r:id="rId36"/>
    <p:sldId id="283" r:id="rId37"/>
    <p:sldId id="284" r:id="rId38"/>
    <p:sldId id="285" r:id="rId39"/>
    <p:sldId id="286" r:id="rId40"/>
    <p:sldId id="287" r:id="rId41"/>
    <p:sldId id="288" r:id="rId42"/>
    <p:sldId id="289" r:id="rId43"/>
    <p:sldId id="290" r:id="rId44"/>
    <p:sldId id="300" r:id="rId45"/>
    <p:sldId id="301" r:id="rId46"/>
    <p:sldId id="302" r:id="rId47"/>
    <p:sldId id="303" r:id="rId48"/>
    <p:sldId id="30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CE98AE-9A7F-4474-9FEA-78EB686F7736}"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6A898-3078-434E-A4A7-59DEB80D87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E98AE-9A7F-4474-9FEA-78EB686F7736}"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6A898-3078-434E-A4A7-59DEB80D87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E98AE-9A7F-4474-9FEA-78EB686F7736}"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6A898-3078-434E-A4A7-59DEB80D87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CE98AE-9A7F-4474-9FEA-78EB686F7736}"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6A898-3078-434E-A4A7-59DEB80D87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CE98AE-9A7F-4474-9FEA-78EB686F7736}"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6A898-3078-434E-A4A7-59DEB80D87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CE98AE-9A7F-4474-9FEA-78EB686F7736}" type="datetimeFigureOut">
              <a:rPr lang="en-US" smtClean="0"/>
              <a:pPr/>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6A898-3078-434E-A4A7-59DEB80D87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CE98AE-9A7F-4474-9FEA-78EB686F7736}" type="datetimeFigureOut">
              <a:rPr lang="en-US" smtClean="0"/>
              <a:pPr/>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6A898-3078-434E-A4A7-59DEB80D87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CE98AE-9A7F-4474-9FEA-78EB686F7736}" type="datetimeFigureOut">
              <a:rPr lang="en-US" smtClean="0"/>
              <a:pPr/>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6A898-3078-434E-A4A7-59DEB80D87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E98AE-9A7F-4474-9FEA-78EB686F7736}" type="datetimeFigureOut">
              <a:rPr lang="en-US" smtClean="0"/>
              <a:pPr/>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6A898-3078-434E-A4A7-59DEB80D87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E98AE-9A7F-4474-9FEA-78EB686F7736}" type="datetimeFigureOut">
              <a:rPr lang="en-US" smtClean="0"/>
              <a:pPr/>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6A898-3078-434E-A4A7-59DEB80D87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E98AE-9A7F-4474-9FEA-78EB686F7736}" type="datetimeFigureOut">
              <a:rPr lang="en-US" smtClean="0"/>
              <a:pPr/>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6A898-3078-434E-A4A7-59DEB80D87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E98AE-9A7F-4474-9FEA-78EB686F7736}" type="datetimeFigureOut">
              <a:rPr lang="en-US" smtClean="0"/>
              <a:pPr/>
              <a:t>11/27/2019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6A898-3078-434E-A4A7-59DEB80D87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86800" cy="6400800"/>
          </a:xfrm>
        </p:spPr>
        <p:txBody>
          <a:bodyPr/>
          <a:lstStyle/>
          <a:p>
            <a:endParaRPr lang="en-US" dirty="0"/>
          </a:p>
        </p:txBody>
      </p:sp>
      <p:pic>
        <p:nvPicPr>
          <p:cNvPr id="1026" name="Picture 2" descr="C:\Users\Tech\Downloads\fluvial-landforms-1-728.jpg"/>
          <p:cNvPicPr>
            <a:picLocks noChangeAspect="1" noChangeArrowheads="1"/>
          </p:cNvPicPr>
          <p:nvPr/>
        </p:nvPicPr>
        <p:blipFill>
          <a:blip r:embed="rId2" cstate="print"/>
          <a:srcRect/>
          <a:stretch>
            <a:fillRect/>
          </a:stretch>
        </p:blipFill>
        <p:spPr bwMode="auto">
          <a:xfrm>
            <a:off x="152400" y="152400"/>
            <a:ext cx="8839200" cy="655319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ech\Downloads\fluvial-landforms-7-728.jpg"/>
          <p:cNvPicPr>
            <a:picLocks noChangeAspect="1" noChangeArrowheads="1"/>
          </p:cNvPicPr>
          <p:nvPr/>
        </p:nvPicPr>
        <p:blipFill>
          <a:blip r:embed="rId2" cstate="print"/>
          <a:srcRect/>
          <a:stretch>
            <a:fillRect/>
          </a:stretch>
        </p:blipFill>
        <p:spPr bwMode="auto">
          <a:xfrm>
            <a:off x="152400" y="228600"/>
            <a:ext cx="8763000" cy="6324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ech\Downloads\fluvial-landforms-8-728.jpg"/>
          <p:cNvPicPr>
            <a:picLocks noChangeAspect="1" noChangeArrowheads="1"/>
          </p:cNvPicPr>
          <p:nvPr/>
        </p:nvPicPr>
        <p:blipFill>
          <a:blip r:embed="rId2" cstate="print"/>
          <a:srcRect/>
          <a:stretch>
            <a:fillRect/>
          </a:stretch>
        </p:blipFill>
        <p:spPr bwMode="auto">
          <a:xfrm>
            <a:off x="228600" y="76200"/>
            <a:ext cx="8763000" cy="65531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ech\Downloads\fluvial-landforms-9-728.jpg"/>
          <p:cNvPicPr>
            <a:picLocks noChangeAspect="1" noChangeArrowheads="1"/>
          </p:cNvPicPr>
          <p:nvPr/>
        </p:nvPicPr>
        <p:blipFill>
          <a:blip r:embed="rId2" cstate="print"/>
          <a:srcRect/>
          <a:stretch>
            <a:fillRect/>
          </a:stretch>
        </p:blipFill>
        <p:spPr bwMode="auto">
          <a:xfrm>
            <a:off x="228600" y="152400"/>
            <a:ext cx="8763000" cy="64769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ech\Downloads\fluvial-landforms-10-728.jpg"/>
          <p:cNvPicPr>
            <a:picLocks noChangeAspect="1" noChangeArrowheads="1"/>
          </p:cNvPicPr>
          <p:nvPr/>
        </p:nvPicPr>
        <p:blipFill>
          <a:blip r:embed="rId2" cstate="print"/>
          <a:srcRect/>
          <a:stretch>
            <a:fillRect/>
          </a:stretch>
        </p:blipFill>
        <p:spPr bwMode="auto">
          <a:xfrm>
            <a:off x="152400" y="152400"/>
            <a:ext cx="8839200" cy="65532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ech\Downloads\fluvial-landforms-11-728.jpg"/>
          <p:cNvPicPr>
            <a:picLocks noChangeAspect="1" noChangeArrowheads="1"/>
          </p:cNvPicPr>
          <p:nvPr/>
        </p:nvPicPr>
        <p:blipFill>
          <a:blip r:embed="rId2" cstate="print"/>
          <a:srcRect/>
          <a:stretch>
            <a:fillRect/>
          </a:stretch>
        </p:blipFill>
        <p:spPr bwMode="auto">
          <a:xfrm>
            <a:off x="152400" y="228600"/>
            <a:ext cx="8839200" cy="64769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ech\Downloads\fluvial-landforms-12-728.jpg"/>
          <p:cNvPicPr>
            <a:picLocks noChangeAspect="1" noChangeArrowheads="1"/>
          </p:cNvPicPr>
          <p:nvPr/>
        </p:nvPicPr>
        <p:blipFill>
          <a:blip r:embed="rId2" cstate="print"/>
          <a:srcRect/>
          <a:stretch>
            <a:fillRect/>
          </a:stretch>
        </p:blipFill>
        <p:spPr bwMode="auto">
          <a:xfrm>
            <a:off x="228600" y="228600"/>
            <a:ext cx="8686800" cy="64007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Tech\Downloads\fluvial-landforms-13-728.jpg"/>
          <p:cNvPicPr>
            <a:picLocks noChangeAspect="1" noChangeArrowheads="1"/>
          </p:cNvPicPr>
          <p:nvPr/>
        </p:nvPicPr>
        <p:blipFill>
          <a:blip r:embed="rId2" cstate="print"/>
          <a:srcRect/>
          <a:stretch>
            <a:fillRect/>
          </a:stretch>
        </p:blipFill>
        <p:spPr bwMode="auto">
          <a:xfrm>
            <a:off x="228600" y="228600"/>
            <a:ext cx="8763000" cy="6400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Tech\Downloads\fluvial-landforms-14-728.jpg"/>
          <p:cNvPicPr>
            <a:picLocks noChangeAspect="1" noChangeArrowheads="1"/>
          </p:cNvPicPr>
          <p:nvPr/>
        </p:nvPicPr>
        <p:blipFill>
          <a:blip r:embed="rId2" cstate="print"/>
          <a:srcRect/>
          <a:stretch>
            <a:fillRect/>
          </a:stretch>
        </p:blipFill>
        <p:spPr bwMode="auto">
          <a:xfrm>
            <a:off x="76200" y="152400"/>
            <a:ext cx="8915400" cy="6553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Tech\Downloads\fluvial-landforms-15-728.jpg"/>
          <p:cNvPicPr>
            <a:picLocks noChangeAspect="1" noChangeArrowheads="1"/>
          </p:cNvPicPr>
          <p:nvPr/>
        </p:nvPicPr>
        <p:blipFill>
          <a:blip r:embed="rId2" cstate="print"/>
          <a:srcRect/>
          <a:stretch>
            <a:fillRect/>
          </a:stretch>
        </p:blipFill>
        <p:spPr bwMode="auto">
          <a:xfrm>
            <a:off x="228600" y="228600"/>
            <a:ext cx="8686800" cy="64769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Tech\Downloads\fluvial-landforms-16-728.jpg"/>
          <p:cNvPicPr>
            <a:picLocks noChangeAspect="1" noChangeArrowheads="1"/>
          </p:cNvPicPr>
          <p:nvPr/>
        </p:nvPicPr>
        <p:blipFill>
          <a:blip r:embed="rId2" cstate="print"/>
          <a:srcRect/>
          <a:stretch>
            <a:fillRect/>
          </a:stretch>
        </p:blipFill>
        <p:spPr bwMode="auto">
          <a:xfrm>
            <a:off x="152400" y="228600"/>
            <a:ext cx="8763000" cy="64007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Autofit/>
          </a:bodyPr>
          <a:lstStyle/>
          <a:p>
            <a:r>
              <a:rPr lang="en-US" sz="2400" dirty="0" smtClean="0">
                <a:solidFill>
                  <a:schemeClr val="tx2"/>
                </a:solidFill>
                <a:latin typeface="Aharoni" pitchFamily="2" charset="-79"/>
                <a:cs typeface="Aharoni" pitchFamily="2" charset="-79"/>
              </a:rPr>
              <a:t>The work of running water in the form of surface runoff or overland flow and stream is most important of all the exogenetic or planation processes (e.g. groundwater, sea waves, glacier, wind, periglacial processes etc.) because the running water is the most widespread exogenetic process on this planet earth.</a:t>
            </a:r>
          </a:p>
          <a:p>
            <a:pPr>
              <a:buNone/>
            </a:pPr>
            <a:endParaRPr lang="en-US" sz="2400" dirty="0" smtClean="0">
              <a:solidFill>
                <a:schemeClr val="tx2"/>
              </a:solidFill>
              <a:latin typeface="Aharoni" pitchFamily="2" charset="-79"/>
              <a:cs typeface="Aharoni" pitchFamily="2" charset="-79"/>
            </a:endParaRPr>
          </a:p>
          <a:p>
            <a:pPr>
              <a:buNone/>
            </a:pPr>
            <a:endParaRPr lang="en-US" sz="2400" dirty="0" smtClean="0">
              <a:solidFill>
                <a:schemeClr val="tx2"/>
              </a:solidFill>
              <a:latin typeface="Aharoni" pitchFamily="2" charset="-79"/>
              <a:cs typeface="Aharoni" pitchFamily="2" charset="-79"/>
            </a:endParaRPr>
          </a:p>
          <a:p>
            <a:r>
              <a:rPr lang="en-US" sz="2400" dirty="0" smtClean="0">
                <a:solidFill>
                  <a:schemeClr val="tx2"/>
                </a:solidFill>
                <a:latin typeface="Aharoni" pitchFamily="2" charset="-79"/>
                <a:cs typeface="Aharoni" pitchFamily="2" charset="-79"/>
              </a:rPr>
              <a:t>The </a:t>
            </a:r>
            <a:r>
              <a:rPr lang="en-US" sz="2400" dirty="0" smtClean="0">
                <a:solidFill>
                  <a:srgbClr val="FF0000"/>
                </a:solidFill>
                <a:latin typeface="Aharoni" pitchFamily="2" charset="-79"/>
                <a:cs typeface="Aharoni" pitchFamily="2" charset="-79"/>
              </a:rPr>
              <a:t>landforms</a:t>
            </a:r>
            <a:r>
              <a:rPr lang="en-US" sz="2400" dirty="0" smtClean="0">
                <a:solidFill>
                  <a:schemeClr val="tx2"/>
                </a:solidFill>
                <a:latin typeface="Aharoni" pitchFamily="2" charset="-79"/>
                <a:cs typeface="Aharoni" pitchFamily="2" charset="-79"/>
              </a:rPr>
              <a:t> either carved out </a:t>
            </a:r>
            <a:r>
              <a:rPr lang="en-US" sz="2400" dirty="0" smtClean="0">
                <a:solidFill>
                  <a:srgbClr val="FF0000"/>
                </a:solidFill>
                <a:latin typeface="Aharoni" pitchFamily="2" charset="-79"/>
                <a:cs typeface="Aharoni" pitchFamily="2" charset="-79"/>
              </a:rPr>
              <a:t>(due to erosion) </a:t>
            </a:r>
            <a:r>
              <a:rPr lang="en-US" sz="2400" dirty="0" smtClean="0">
                <a:solidFill>
                  <a:schemeClr val="tx2"/>
                </a:solidFill>
                <a:latin typeface="Aharoni" pitchFamily="2" charset="-79"/>
                <a:cs typeface="Aharoni" pitchFamily="2" charset="-79"/>
              </a:rPr>
              <a:t>or built up </a:t>
            </a:r>
            <a:r>
              <a:rPr lang="en-US" sz="2400" dirty="0" smtClean="0">
                <a:solidFill>
                  <a:srgbClr val="FF0000"/>
                </a:solidFill>
                <a:latin typeface="Aharoni" pitchFamily="2" charset="-79"/>
                <a:cs typeface="Aharoni" pitchFamily="2" charset="-79"/>
              </a:rPr>
              <a:t>(due to deposition) </a:t>
            </a:r>
            <a:r>
              <a:rPr lang="en-US" sz="2400" dirty="0" smtClean="0">
                <a:solidFill>
                  <a:schemeClr val="tx2"/>
                </a:solidFill>
                <a:latin typeface="Aharoni" pitchFamily="2" charset="-79"/>
                <a:cs typeface="Aharoni" pitchFamily="2" charset="-79"/>
              </a:rPr>
              <a:t>by </a:t>
            </a:r>
            <a:r>
              <a:rPr lang="en-US" sz="2400" dirty="0" smtClean="0">
                <a:solidFill>
                  <a:srgbClr val="FF0000"/>
                </a:solidFill>
                <a:latin typeface="Aharoni" pitchFamily="2" charset="-79"/>
                <a:cs typeface="Aharoni" pitchFamily="2" charset="-79"/>
              </a:rPr>
              <a:t>running water </a:t>
            </a:r>
            <a:r>
              <a:rPr lang="en-US" sz="2400" dirty="0" smtClean="0">
                <a:solidFill>
                  <a:schemeClr val="tx2"/>
                </a:solidFill>
                <a:latin typeface="Aharoni" pitchFamily="2" charset="-79"/>
                <a:cs typeface="Aharoni" pitchFamily="2" charset="-79"/>
              </a:rPr>
              <a:t>are </a:t>
            </a:r>
            <a:r>
              <a:rPr lang="en-US" sz="2400" dirty="0" smtClean="0">
                <a:solidFill>
                  <a:srgbClr val="FF0000"/>
                </a:solidFill>
                <a:latin typeface="Aharoni" pitchFamily="2" charset="-79"/>
                <a:cs typeface="Aharoni" pitchFamily="2" charset="-79"/>
              </a:rPr>
              <a:t>called</a:t>
            </a:r>
            <a:r>
              <a:rPr lang="en-US" sz="2400" dirty="0" smtClean="0">
                <a:solidFill>
                  <a:schemeClr val="tx2"/>
                </a:solidFill>
                <a:latin typeface="Aharoni" pitchFamily="2" charset="-79"/>
                <a:cs typeface="Aharoni" pitchFamily="2" charset="-79"/>
              </a:rPr>
              <a:t> </a:t>
            </a:r>
            <a:r>
              <a:rPr lang="en-US" sz="2400" dirty="0" smtClean="0">
                <a:solidFill>
                  <a:srgbClr val="FF0000"/>
                </a:solidFill>
                <a:latin typeface="Aharoni" pitchFamily="2" charset="-79"/>
                <a:cs typeface="Aharoni" pitchFamily="2" charset="-79"/>
              </a:rPr>
              <a:t>fluvial landforms </a:t>
            </a:r>
            <a:r>
              <a:rPr lang="en-US" sz="2400" dirty="0" smtClean="0">
                <a:solidFill>
                  <a:schemeClr val="tx2"/>
                </a:solidFill>
                <a:latin typeface="Aharoni" pitchFamily="2" charset="-79"/>
                <a:cs typeface="Aharoni" pitchFamily="2" charset="-79"/>
              </a:rPr>
              <a:t>(both erosion and depositional features) and the running water which shape them are called fluvial process which include overland flow (surface runoff and stream flow). </a:t>
            </a:r>
            <a:endParaRPr lang="en-US" sz="2400" dirty="0">
              <a:solidFill>
                <a:schemeClr val="tx2"/>
              </a:solidFill>
              <a:latin typeface="Aharoni" pitchFamily="2" charset="-79"/>
              <a:cs typeface="Aharoni" pitchFamily="2"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Tech\Downloads\fluvial-landforms-17-728.jpg"/>
          <p:cNvPicPr>
            <a:picLocks noChangeAspect="1" noChangeArrowheads="1"/>
          </p:cNvPicPr>
          <p:nvPr/>
        </p:nvPicPr>
        <p:blipFill>
          <a:blip r:embed="rId2" cstate="print"/>
          <a:srcRect/>
          <a:stretch>
            <a:fillRect/>
          </a:stretch>
        </p:blipFill>
        <p:spPr bwMode="auto">
          <a:xfrm>
            <a:off x="228600" y="228600"/>
            <a:ext cx="8763000" cy="64769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Tech\Downloads\fluvial-landforms-18-728.jpg"/>
          <p:cNvPicPr>
            <a:picLocks noChangeAspect="1" noChangeArrowheads="1"/>
          </p:cNvPicPr>
          <p:nvPr/>
        </p:nvPicPr>
        <p:blipFill>
          <a:blip r:embed="rId2" cstate="print"/>
          <a:srcRect/>
          <a:stretch>
            <a:fillRect/>
          </a:stretch>
        </p:blipFill>
        <p:spPr bwMode="auto">
          <a:xfrm>
            <a:off x="152400" y="152400"/>
            <a:ext cx="8763000" cy="647699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Tech\Downloads\fluvial-landforms-19-728.jpg"/>
          <p:cNvPicPr>
            <a:picLocks noChangeAspect="1" noChangeArrowheads="1"/>
          </p:cNvPicPr>
          <p:nvPr/>
        </p:nvPicPr>
        <p:blipFill>
          <a:blip r:embed="rId2" cstate="print"/>
          <a:srcRect/>
          <a:stretch>
            <a:fillRect/>
          </a:stretch>
        </p:blipFill>
        <p:spPr bwMode="auto">
          <a:xfrm>
            <a:off x="228600" y="152400"/>
            <a:ext cx="8763000" cy="647699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Tech\Downloads\fluvial-landforms-20-728.jpg"/>
          <p:cNvPicPr>
            <a:picLocks noChangeAspect="1" noChangeArrowheads="1"/>
          </p:cNvPicPr>
          <p:nvPr/>
        </p:nvPicPr>
        <p:blipFill>
          <a:blip r:embed="rId2" cstate="print"/>
          <a:srcRect/>
          <a:stretch>
            <a:fillRect/>
          </a:stretch>
        </p:blipFill>
        <p:spPr bwMode="auto">
          <a:xfrm>
            <a:off x="228600" y="228600"/>
            <a:ext cx="8763000" cy="64008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Tech\Downloads\fluvial-landforms-21-728.jpg"/>
          <p:cNvPicPr>
            <a:picLocks noChangeAspect="1" noChangeArrowheads="1"/>
          </p:cNvPicPr>
          <p:nvPr/>
        </p:nvPicPr>
        <p:blipFill>
          <a:blip r:embed="rId2" cstate="print"/>
          <a:srcRect/>
          <a:stretch>
            <a:fillRect/>
          </a:stretch>
        </p:blipFill>
        <p:spPr bwMode="auto">
          <a:xfrm>
            <a:off x="152400" y="152400"/>
            <a:ext cx="8839200" cy="6477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Tech\Downloads\fluvial-landforms-22-728.jpg"/>
          <p:cNvPicPr>
            <a:picLocks noChangeAspect="1" noChangeArrowheads="1"/>
          </p:cNvPicPr>
          <p:nvPr/>
        </p:nvPicPr>
        <p:blipFill>
          <a:blip r:embed="rId2" cstate="print"/>
          <a:srcRect/>
          <a:stretch>
            <a:fillRect/>
          </a:stretch>
        </p:blipFill>
        <p:spPr bwMode="auto">
          <a:xfrm>
            <a:off x="228600" y="152400"/>
            <a:ext cx="8763000" cy="655319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Tech\Downloads\fluvial-landforms-23-728.jpg"/>
          <p:cNvPicPr>
            <a:picLocks noChangeAspect="1" noChangeArrowheads="1"/>
          </p:cNvPicPr>
          <p:nvPr/>
        </p:nvPicPr>
        <p:blipFill>
          <a:blip r:embed="rId2" cstate="print"/>
          <a:srcRect/>
          <a:stretch>
            <a:fillRect/>
          </a:stretch>
        </p:blipFill>
        <p:spPr bwMode="auto">
          <a:xfrm>
            <a:off x="228600" y="152400"/>
            <a:ext cx="8763000" cy="655319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Tech\Downloads\fluvial-landforms-24-728.jpg"/>
          <p:cNvPicPr>
            <a:picLocks noChangeAspect="1" noChangeArrowheads="1"/>
          </p:cNvPicPr>
          <p:nvPr/>
        </p:nvPicPr>
        <p:blipFill>
          <a:blip r:embed="rId2" cstate="print"/>
          <a:srcRect/>
          <a:stretch>
            <a:fillRect/>
          </a:stretch>
        </p:blipFill>
        <p:spPr bwMode="auto">
          <a:xfrm>
            <a:off x="152400" y="152400"/>
            <a:ext cx="8839200" cy="64770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Tech\Downloads\fluvial-landforms-25-728.jpg"/>
          <p:cNvPicPr>
            <a:picLocks noChangeAspect="1" noChangeArrowheads="1"/>
          </p:cNvPicPr>
          <p:nvPr/>
        </p:nvPicPr>
        <p:blipFill>
          <a:blip r:embed="rId2" cstate="print"/>
          <a:srcRect/>
          <a:stretch>
            <a:fillRect/>
          </a:stretch>
        </p:blipFill>
        <p:spPr bwMode="auto">
          <a:xfrm>
            <a:off x="152400" y="304799"/>
            <a:ext cx="8839200" cy="64770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Tech\Downloads\fluvial-landforms-26-728.jpg"/>
          <p:cNvPicPr>
            <a:picLocks noChangeAspect="1" noChangeArrowheads="1"/>
          </p:cNvPicPr>
          <p:nvPr/>
        </p:nvPicPr>
        <p:blipFill>
          <a:blip r:embed="rId2" cstate="print"/>
          <a:srcRect/>
          <a:stretch>
            <a:fillRect/>
          </a:stretch>
        </p:blipFill>
        <p:spPr bwMode="auto">
          <a:xfrm>
            <a:off x="228600" y="228600"/>
            <a:ext cx="8686800" cy="647699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34400" cy="6324600"/>
          </a:xfrm>
        </p:spPr>
        <p:txBody>
          <a:bodyPr>
            <a:normAutofit/>
          </a:bodyPr>
          <a:lstStyle/>
          <a:p>
            <a:pPr>
              <a:buNone/>
            </a:pPr>
            <a:r>
              <a:rPr lang="en-US" sz="2800" dirty="0" smtClean="0">
                <a:solidFill>
                  <a:schemeClr val="tx2"/>
                </a:solidFill>
                <a:latin typeface="Aharoni" pitchFamily="2" charset="-79"/>
                <a:cs typeface="Aharoni" pitchFamily="2" charset="-79"/>
              </a:rPr>
              <a:t>The erosional work of the rivers depends on channel gradient, volume of water, velocity and thus kinetic energy, water discharge, sediments load (tools of erosion) etc.</a:t>
            </a:r>
          </a:p>
          <a:p>
            <a:pPr>
              <a:buNone/>
            </a:pPr>
            <a:endParaRPr lang="en-US" sz="2800" dirty="0" smtClean="0">
              <a:solidFill>
                <a:schemeClr val="tx2"/>
              </a:solidFill>
              <a:latin typeface="Aharoni" pitchFamily="2" charset="-79"/>
              <a:cs typeface="Aharoni" pitchFamily="2" charset="-79"/>
            </a:endParaRPr>
          </a:p>
          <a:p>
            <a:pPr>
              <a:buNone/>
            </a:pPr>
            <a:r>
              <a:rPr lang="en-US" sz="2800" dirty="0" smtClean="0">
                <a:solidFill>
                  <a:schemeClr val="tx2"/>
                </a:solidFill>
                <a:latin typeface="Aharoni" pitchFamily="2" charset="-79"/>
                <a:cs typeface="Aharoni" pitchFamily="2" charset="-79"/>
              </a:rPr>
              <a:t>The sediments load of the rivers includes gravels, sands, silt and clay.</a:t>
            </a:r>
          </a:p>
          <a:p>
            <a:pPr>
              <a:buNone/>
            </a:pPr>
            <a:endParaRPr lang="en-US" sz="2800" dirty="0" smtClean="0">
              <a:solidFill>
                <a:schemeClr val="tx2"/>
              </a:solidFill>
              <a:latin typeface="Aharoni" pitchFamily="2" charset="-79"/>
              <a:cs typeface="Aharoni" pitchFamily="2" charset="-79"/>
            </a:endParaRPr>
          </a:p>
          <a:p>
            <a:pPr>
              <a:buNone/>
            </a:pPr>
            <a:r>
              <a:rPr lang="en-US" sz="2800" dirty="0" smtClean="0">
                <a:solidFill>
                  <a:schemeClr val="tx2"/>
                </a:solidFill>
                <a:latin typeface="Aharoni" pitchFamily="2" charset="-79"/>
                <a:cs typeface="Aharoni" pitchFamily="2" charset="-79"/>
              </a:rPr>
              <a:t>The quantity, size and angularity of erosional tools (river load) largely control the nature and magnitude of fluvial erosion.</a:t>
            </a:r>
            <a:endParaRPr lang="en-US" sz="2800" dirty="0">
              <a:solidFill>
                <a:schemeClr val="tx2"/>
              </a:solidFill>
              <a:latin typeface="Aharoni" pitchFamily="2" charset="-79"/>
              <a:cs typeface="Aharoni" pitchFamily="2" charset="-79"/>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accent3">
                    <a:lumMod val="50000"/>
                  </a:schemeClr>
                </a:solidFill>
                <a:latin typeface="Arial Black" pitchFamily="34" charset="0"/>
              </a:rPr>
              <a:t>RIVER MEANDERS</a:t>
            </a:r>
            <a:endParaRPr lang="en-US" dirty="0">
              <a:solidFill>
                <a:schemeClr val="accent3">
                  <a:lumMod val="50000"/>
                </a:schemeClr>
              </a:solidFill>
              <a:latin typeface="Arial Black" pitchFamily="34" charset="0"/>
            </a:endParaRPr>
          </a:p>
        </p:txBody>
      </p:sp>
      <p:sp>
        <p:nvSpPr>
          <p:cNvPr id="3" name="Content Placeholder 2"/>
          <p:cNvSpPr>
            <a:spLocks noGrp="1"/>
          </p:cNvSpPr>
          <p:nvPr>
            <p:ph idx="1"/>
          </p:nvPr>
        </p:nvSpPr>
        <p:spPr>
          <a:xfrm>
            <a:off x="457200" y="990600"/>
            <a:ext cx="8229600" cy="5135563"/>
          </a:xfrm>
        </p:spPr>
        <p:txBody>
          <a:bodyPr>
            <a:normAutofit/>
          </a:bodyPr>
          <a:lstStyle/>
          <a:p>
            <a:r>
              <a:rPr lang="en-US" sz="2400" dirty="0" smtClean="0">
                <a:solidFill>
                  <a:schemeClr val="tx2"/>
                </a:solidFill>
                <a:latin typeface="Arial Black" pitchFamily="34" charset="0"/>
              </a:rPr>
              <a:t>River meanders refers to the bends of longitudinal courses of the rivers. The bends of sinous (having many curve and bend) rivers have been named meanders on the basis of meander river of Asia minor (Turkey) because it flow through numerous bends.</a:t>
            </a:r>
          </a:p>
          <a:p>
            <a:pPr>
              <a:buNone/>
            </a:pPr>
            <a:endParaRPr lang="en-US" sz="2400" dirty="0" smtClean="0">
              <a:solidFill>
                <a:schemeClr val="tx2"/>
              </a:solidFill>
              <a:latin typeface="Arial Black" pitchFamily="34" charset="0"/>
            </a:endParaRPr>
          </a:p>
          <a:p>
            <a:pPr>
              <a:buNone/>
            </a:pPr>
            <a:endParaRPr lang="en-US" sz="2400" dirty="0" smtClean="0">
              <a:solidFill>
                <a:schemeClr val="tx2"/>
              </a:solidFill>
              <a:latin typeface="Arial Black" pitchFamily="34" charset="0"/>
            </a:endParaRPr>
          </a:p>
          <a:p>
            <a:r>
              <a:rPr lang="en-US" sz="2400" dirty="0" smtClean="0">
                <a:solidFill>
                  <a:schemeClr val="tx2"/>
                </a:solidFill>
                <a:latin typeface="Arial Black" pitchFamily="34" charset="0"/>
              </a:rPr>
              <a:t>The shape of the meanders is usually semi-circular but some time it is also circular. </a:t>
            </a:r>
            <a:endParaRPr lang="en-US" sz="2400" dirty="0">
              <a:solidFill>
                <a:schemeClr val="tx2"/>
              </a:solidFill>
              <a:latin typeface="Arial Black"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chemeClr val="accent3">
                    <a:lumMod val="50000"/>
                  </a:schemeClr>
                </a:solidFill>
                <a:latin typeface="Aharoni" pitchFamily="2" charset="-79"/>
                <a:cs typeface="Aharoni" pitchFamily="2" charset="-79"/>
              </a:rPr>
              <a:t>Meander loop</a:t>
            </a:r>
            <a:endParaRPr lang="en-US" dirty="0">
              <a:solidFill>
                <a:schemeClr val="accent3">
                  <a:lumMod val="50000"/>
                </a:schemeClr>
              </a:solidFill>
              <a:latin typeface="Aharoni" pitchFamily="2" charset="-79"/>
              <a:cs typeface="Aharoni" pitchFamily="2" charset="-79"/>
            </a:endParaRPr>
          </a:p>
        </p:txBody>
      </p:sp>
      <p:pic>
        <p:nvPicPr>
          <p:cNvPr id="1026" name="Picture 2" descr="C:\Users\Tech\Downloads\IMG_20191127_111054.jpg"/>
          <p:cNvPicPr>
            <a:picLocks noGrp="1" noChangeAspect="1" noChangeArrowheads="1"/>
          </p:cNvPicPr>
          <p:nvPr>
            <p:ph idx="1"/>
          </p:nvPr>
        </p:nvPicPr>
        <p:blipFill>
          <a:blip r:embed="rId2" cstate="print"/>
          <a:srcRect/>
          <a:stretch>
            <a:fillRect/>
          </a:stretch>
        </p:blipFill>
        <p:spPr bwMode="auto">
          <a:xfrm>
            <a:off x="304800" y="914400"/>
            <a:ext cx="8534400" cy="5715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ch\Downloads\IMG_20191127_111132.jpg"/>
          <p:cNvPicPr>
            <a:picLocks noChangeAspect="1" noChangeArrowheads="1"/>
          </p:cNvPicPr>
          <p:nvPr/>
        </p:nvPicPr>
        <p:blipFill>
          <a:blip r:embed="rId2" cstate="print"/>
          <a:srcRect/>
          <a:stretch>
            <a:fillRect/>
          </a:stretch>
        </p:blipFill>
        <p:spPr bwMode="auto">
          <a:xfrm>
            <a:off x="228600" y="152400"/>
            <a:ext cx="8610600" cy="6629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accent3">
                    <a:lumMod val="50000"/>
                  </a:schemeClr>
                </a:solidFill>
                <a:latin typeface="Aharoni" pitchFamily="2" charset="-79"/>
                <a:cs typeface="Aharoni" pitchFamily="2" charset="-79"/>
              </a:rPr>
              <a:t>OX- BOW LAKES</a:t>
            </a:r>
            <a:endParaRPr lang="en-US" dirty="0">
              <a:solidFill>
                <a:schemeClr val="accent3">
                  <a:lumMod val="50000"/>
                </a:schemeClr>
              </a:solidFill>
              <a:latin typeface="Aharoni" pitchFamily="2" charset="-79"/>
              <a:cs typeface="Aharoni" pitchFamily="2" charset="-79"/>
            </a:endParaRPr>
          </a:p>
        </p:txBody>
      </p:sp>
      <p:sp>
        <p:nvSpPr>
          <p:cNvPr id="3" name="Content Placeholder 2"/>
          <p:cNvSpPr>
            <a:spLocks noGrp="1"/>
          </p:cNvSpPr>
          <p:nvPr>
            <p:ph idx="1"/>
          </p:nvPr>
        </p:nvSpPr>
        <p:spPr>
          <a:xfrm>
            <a:off x="457200" y="990600"/>
            <a:ext cx="8229600" cy="5135563"/>
          </a:xfrm>
        </p:spPr>
        <p:txBody>
          <a:bodyPr>
            <a:normAutofit/>
          </a:bodyPr>
          <a:lstStyle/>
          <a:p>
            <a:r>
              <a:rPr lang="en-US" sz="2800" dirty="0" smtClean="0">
                <a:solidFill>
                  <a:schemeClr val="tx2"/>
                </a:solidFill>
                <a:latin typeface="Arial Black" pitchFamily="34" charset="0"/>
              </a:rPr>
              <a:t>The lakes formed due to impounding of water in the abandoned meander loops are called ox-bow or horse-shoe lakes. When the curvature of the meander loops so accentuated due to lateral erosion, the meanders loops become almost circular and the two ends of meander loops come closer, consequently, the streams straighten their courses and meanders loops are abandoned to form ox-bow lakes.</a:t>
            </a:r>
            <a:endParaRPr lang="en-US" sz="2800" dirty="0">
              <a:solidFill>
                <a:schemeClr val="tx2"/>
              </a:solidFill>
              <a:latin typeface="Arial Black"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h\Downloads\IMG_20191127_111149.jpg"/>
          <p:cNvPicPr>
            <a:picLocks noChangeAspect="1" noChangeArrowheads="1"/>
          </p:cNvPicPr>
          <p:nvPr/>
        </p:nvPicPr>
        <p:blipFill>
          <a:blip r:embed="rId2" cstate="print"/>
          <a:srcRect/>
          <a:stretch>
            <a:fillRect/>
          </a:stretch>
        </p:blipFill>
        <p:spPr bwMode="auto">
          <a:xfrm>
            <a:off x="304800" y="304800"/>
            <a:ext cx="8382000" cy="63246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Tech\Downloads\fluvial-landforms-27-728.jpg"/>
          <p:cNvPicPr>
            <a:picLocks noChangeAspect="1" noChangeArrowheads="1"/>
          </p:cNvPicPr>
          <p:nvPr/>
        </p:nvPicPr>
        <p:blipFill>
          <a:blip r:embed="rId2" cstate="print"/>
          <a:srcRect/>
          <a:stretch>
            <a:fillRect/>
          </a:stretch>
        </p:blipFill>
        <p:spPr bwMode="auto">
          <a:xfrm>
            <a:off x="152400" y="228600"/>
            <a:ext cx="8839200" cy="640079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Tech\Downloads\fluvial-landforms-28-728.jpg"/>
          <p:cNvPicPr>
            <a:picLocks noChangeAspect="1" noChangeArrowheads="1"/>
          </p:cNvPicPr>
          <p:nvPr/>
        </p:nvPicPr>
        <p:blipFill>
          <a:blip r:embed="rId2" cstate="print"/>
          <a:srcRect/>
          <a:stretch>
            <a:fillRect/>
          </a:stretch>
        </p:blipFill>
        <p:spPr bwMode="auto">
          <a:xfrm>
            <a:off x="228600" y="228600"/>
            <a:ext cx="8763000" cy="640079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Tech\Downloads\fluvial-landforms-29-728.jpg"/>
          <p:cNvPicPr>
            <a:picLocks noChangeAspect="1" noChangeArrowheads="1"/>
          </p:cNvPicPr>
          <p:nvPr/>
        </p:nvPicPr>
        <p:blipFill>
          <a:blip r:embed="rId2" cstate="print"/>
          <a:srcRect/>
          <a:stretch>
            <a:fillRect/>
          </a:stretch>
        </p:blipFill>
        <p:spPr bwMode="auto">
          <a:xfrm>
            <a:off x="228600" y="228600"/>
            <a:ext cx="8686800" cy="632460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Tech\Downloads\fluvial-landforms-30-728.jpg"/>
          <p:cNvPicPr>
            <a:picLocks noChangeAspect="1" noChangeArrowheads="1"/>
          </p:cNvPicPr>
          <p:nvPr/>
        </p:nvPicPr>
        <p:blipFill>
          <a:blip r:embed="rId2" cstate="print"/>
          <a:srcRect/>
          <a:stretch>
            <a:fillRect/>
          </a:stretch>
        </p:blipFill>
        <p:spPr bwMode="auto">
          <a:xfrm>
            <a:off x="152400" y="152400"/>
            <a:ext cx="8763000" cy="6553199"/>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Tech\Downloads\fluvial-landforms-31-728.jpg"/>
          <p:cNvPicPr>
            <a:picLocks noChangeAspect="1" noChangeArrowheads="1"/>
          </p:cNvPicPr>
          <p:nvPr/>
        </p:nvPicPr>
        <p:blipFill>
          <a:blip r:embed="rId2" cstate="print"/>
          <a:srcRect/>
          <a:stretch>
            <a:fillRect/>
          </a:stretch>
        </p:blipFill>
        <p:spPr bwMode="auto">
          <a:xfrm>
            <a:off x="152400" y="228600"/>
            <a:ext cx="8839200" cy="6400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dirty="0" smtClean="0">
                <a:latin typeface="Arial Black" pitchFamily="34" charset="0"/>
              </a:rPr>
              <a:t>TYPES OF FLUVIAL EROSION</a:t>
            </a:r>
            <a:endParaRPr lang="en-US" dirty="0">
              <a:latin typeface="Arial Black" pitchFamily="34" charset="0"/>
            </a:endParaRPr>
          </a:p>
        </p:txBody>
      </p:sp>
      <p:sp>
        <p:nvSpPr>
          <p:cNvPr id="3" name="Content Placeholder 2"/>
          <p:cNvSpPr>
            <a:spLocks noGrp="1"/>
          </p:cNvSpPr>
          <p:nvPr>
            <p:ph idx="1"/>
          </p:nvPr>
        </p:nvSpPr>
        <p:spPr>
          <a:xfrm>
            <a:off x="152400" y="1066800"/>
            <a:ext cx="8686800" cy="5638800"/>
          </a:xfrm>
        </p:spPr>
        <p:txBody>
          <a:bodyPr>
            <a:normAutofit/>
          </a:bodyPr>
          <a:lstStyle/>
          <a:p>
            <a:r>
              <a:rPr lang="en-US" sz="2400" dirty="0" smtClean="0">
                <a:solidFill>
                  <a:schemeClr val="tx2"/>
                </a:solidFill>
                <a:latin typeface="Arial Black" pitchFamily="34" charset="0"/>
              </a:rPr>
              <a:t>The erosional work of the rivers performed in two ways (1). Through chemical erosion and (2). Mechanical erosion.</a:t>
            </a:r>
          </a:p>
          <a:p>
            <a:pPr>
              <a:buNone/>
            </a:pPr>
            <a:endParaRPr lang="en-US" sz="2400" dirty="0" smtClean="0">
              <a:solidFill>
                <a:schemeClr val="tx2"/>
              </a:solidFill>
              <a:latin typeface="Arial Black" pitchFamily="34" charset="0"/>
            </a:endParaRPr>
          </a:p>
          <a:p>
            <a:r>
              <a:rPr lang="en-US" sz="2400" dirty="0" smtClean="0">
                <a:solidFill>
                  <a:schemeClr val="tx2"/>
                </a:solidFill>
                <a:latin typeface="Arial Black" pitchFamily="34" charset="0"/>
              </a:rPr>
              <a:t>Chemical erosion involves corrosion or solution and carbonation while mechanical erosion comprises corrasion or abrasion, hydraulic action and attrition.</a:t>
            </a:r>
          </a:p>
          <a:p>
            <a:pPr>
              <a:buNone/>
            </a:pPr>
            <a:r>
              <a:rPr lang="en-US" sz="2400" dirty="0" smtClean="0">
                <a:solidFill>
                  <a:schemeClr val="tx2"/>
                </a:solidFill>
                <a:latin typeface="Arial Black" pitchFamily="34" charset="0"/>
              </a:rPr>
              <a:t> </a:t>
            </a:r>
          </a:p>
          <a:p>
            <a:r>
              <a:rPr lang="en-US" sz="2400" dirty="0" smtClean="0">
                <a:solidFill>
                  <a:schemeClr val="tx2"/>
                </a:solidFill>
                <a:latin typeface="Arial Black" pitchFamily="34" charset="0"/>
              </a:rPr>
              <a:t>Fluvial erosion is also divided into (1). Vertical erosion or downcutting ( which leads to valley deepning) and lateral erosion (which causes valley widening).</a:t>
            </a:r>
            <a:endParaRPr lang="en-US" sz="2400" dirty="0">
              <a:solidFill>
                <a:schemeClr val="tx2"/>
              </a:solidFill>
              <a:latin typeface="Arial Black"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Tech\Downloads\fluvial-landforms-32-728.jpg"/>
          <p:cNvPicPr>
            <a:picLocks noChangeAspect="1" noChangeArrowheads="1"/>
          </p:cNvPicPr>
          <p:nvPr/>
        </p:nvPicPr>
        <p:blipFill>
          <a:blip r:embed="rId2" cstate="print"/>
          <a:srcRect/>
          <a:stretch>
            <a:fillRect/>
          </a:stretch>
        </p:blipFill>
        <p:spPr bwMode="auto">
          <a:xfrm>
            <a:off x="228600" y="228600"/>
            <a:ext cx="8686800" cy="647699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Tech\Downloads\fluvial-landforms-33-728.jpg"/>
          <p:cNvPicPr>
            <a:picLocks noChangeAspect="1" noChangeArrowheads="1"/>
          </p:cNvPicPr>
          <p:nvPr/>
        </p:nvPicPr>
        <p:blipFill>
          <a:blip r:embed="rId2" cstate="print"/>
          <a:srcRect/>
          <a:stretch>
            <a:fillRect/>
          </a:stretch>
        </p:blipFill>
        <p:spPr bwMode="auto">
          <a:xfrm>
            <a:off x="152400" y="152400"/>
            <a:ext cx="8839200" cy="655319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Tech\Downloads\fluvial-landforms-34-728.jpg"/>
          <p:cNvPicPr>
            <a:picLocks noChangeAspect="1" noChangeArrowheads="1"/>
          </p:cNvPicPr>
          <p:nvPr/>
        </p:nvPicPr>
        <p:blipFill>
          <a:blip r:embed="rId2" cstate="print"/>
          <a:srcRect/>
          <a:stretch>
            <a:fillRect/>
          </a:stretch>
        </p:blipFill>
        <p:spPr bwMode="auto">
          <a:xfrm>
            <a:off x="228600" y="152400"/>
            <a:ext cx="8763000" cy="6477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Tech\Downloads\fluvial-landforms-35-728.jpg"/>
          <p:cNvPicPr>
            <a:picLocks noChangeAspect="1" noChangeArrowheads="1"/>
          </p:cNvPicPr>
          <p:nvPr/>
        </p:nvPicPr>
        <p:blipFill>
          <a:blip r:embed="rId2" cstate="print"/>
          <a:srcRect/>
          <a:stretch>
            <a:fillRect/>
          </a:stretch>
        </p:blipFill>
        <p:spPr bwMode="auto">
          <a:xfrm>
            <a:off x="228600" y="228600"/>
            <a:ext cx="8686800" cy="6400799"/>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solidFill>
                  <a:schemeClr val="accent3">
                    <a:lumMod val="50000"/>
                  </a:schemeClr>
                </a:solidFill>
                <a:latin typeface="Aharoni" pitchFamily="2" charset="-79"/>
                <a:cs typeface="Aharoni" pitchFamily="2" charset="-79"/>
              </a:rPr>
              <a:t>DEPOSITIONAL WORKS OF STREAMS</a:t>
            </a:r>
            <a:endParaRPr lang="en-US" dirty="0">
              <a:solidFill>
                <a:schemeClr val="accent3">
                  <a:lumMod val="50000"/>
                </a:schemeClr>
              </a:solidFill>
              <a:latin typeface="Aharoni" pitchFamily="2" charset="-79"/>
              <a:cs typeface="Aharoni" pitchFamily="2" charset="-79"/>
            </a:endParaRPr>
          </a:p>
        </p:txBody>
      </p:sp>
      <p:sp>
        <p:nvSpPr>
          <p:cNvPr id="3" name="Content Placeholder 2"/>
          <p:cNvSpPr>
            <a:spLocks noGrp="1"/>
          </p:cNvSpPr>
          <p:nvPr>
            <p:ph idx="1"/>
          </p:nvPr>
        </p:nvSpPr>
        <p:spPr>
          <a:xfrm>
            <a:off x="457200" y="1371600"/>
            <a:ext cx="8229600" cy="5105400"/>
          </a:xfrm>
        </p:spPr>
        <p:txBody>
          <a:bodyPr>
            <a:normAutofit fontScale="85000" lnSpcReduction="10000"/>
          </a:bodyPr>
          <a:lstStyle/>
          <a:p>
            <a:pPr>
              <a:buNone/>
            </a:pPr>
            <a:r>
              <a:rPr lang="en-US" dirty="0" smtClean="0">
                <a:solidFill>
                  <a:schemeClr val="tx2"/>
                </a:solidFill>
                <a:latin typeface="Aharoni" pitchFamily="2" charset="-79"/>
                <a:cs typeface="Aharoni" pitchFamily="2" charset="-79"/>
              </a:rPr>
              <a:t>The deposition of load carried by the streams is effected by a variety of factors, </a:t>
            </a:r>
          </a:p>
          <a:p>
            <a:pPr>
              <a:buNone/>
            </a:pPr>
            <a:r>
              <a:rPr lang="en-US" dirty="0" smtClean="0">
                <a:solidFill>
                  <a:schemeClr val="tx2"/>
                </a:solidFill>
                <a:latin typeface="Aharoni" pitchFamily="2" charset="-79"/>
                <a:cs typeface="Aharoni" pitchFamily="2" charset="-79"/>
              </a:rPr>
              <a:t> Like, Decrease in channel gradient, spreading of stream water over larger area, obstruction in channel flow, decrease in the volume and discharge of water, decrease in the velocity of streams, increase in the load etc.</a:t>
            </a:r>
          </a:p>
          <a:p>
            <a:pPr>
              <a:buNone/>
            </a:pPr>
            <a:r>
              <a:rPr lang="en-US" dirty="0" smtClean="0">
                <a:solidFill>
                  <a:schemeClr val="tx2"/>
                </a:solidFill>
                <a:latin typeface="Aharoni" pitchFamily="2" charset="-79"/>
                <a:cs typeface="Aharoni" pitchFamily="2" charset="-79"/>
              </a:rPr>
              <a:t>It may be pointed out that aforesaid factors of river deposition may be grouped into two categories</a:t>
            </a:r>
          </a:p>
          <a:p>
            <a:pPr>
              <a:buNone/>
            </a:pPr>
            <a:r>
              <a:rPr lang="en-US" dirty="0" smtClean="0">
                <a:solidFill>
                  <a:schemeClr val="tx2"/>
                </a:solidFill>
                <a:latin typeface="Aharoni" pitchFamily="2" charset="-79"/>
                <a:cs typeface="Aharoni" pitchFamily="2" charset="-79"/>
              </a:rPr>
              <a:t>1). Decrease in stream velocity</a:t>
            </a:r>
          </a:p>
          <a:p>
            <a:pPr>
              <a:buNone/>
            </a:pPr>
            <a:r>
              <a:rPr lang="en-US" dirty="0" smtClean="0">
                <a:solidFill>
                  <a:schemeClr val="tx2"/>
                </a:solidFill>
                <a:latin typeface="Aharoni" pitchFamily="2" charset="-79"/>
                <a:cs typeface="Aharoni" pitchFamily="2" charset="-79"/>
              </a:rPr>
              <a:t>2). Increase in river load</a:t>
            </a:r>
            <a:endParaRPr lang="en-US" dirty="0">
              <a:solidFill>
                <a:schemeClr val="tx2"/>
              </a:solidFill>
              <a:latin typeface="Aharoni" pitchFamily="2" charset="-79"/>
              <a:cs typeface="Aharoni" pitchFamily="2" charset="-79"/>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chemeClr val="accent3">
                    <a:lumMod val="50000"/>
                  </a:schemeClr>
                </a:solidFill>
                <a:latin typeface="Arial Black" pitchFamily="34" charset="0"/>
              </a:rPr>
              <a:t>Depositional</a:t>
            </a:r>
            <a:r>
              <a:rPr lang="en-US" dirty="0" smtClean="0">
                <a:solidFill>
                  <a:schemeClr val="accent3">
                    <a:lumMod val="75000"/>
                  </a:schemeClr>
                </a:solidFill>
                <a:latin typeface="Arial Black" pitchFamily="34" charset="0"/>
              </a:rPr>
              <a:t> </a:t>
            </a:r>
            <a:r>
              <a:rPr lang="en-US" dirty="0" smtClean="0">
                <a:solidFill>
                  <a:schemeClr val="accent3">
                    <a:lumMod val="50000"/>
                  </a:schemeClr>
                </a:solidFill>
                <a:latin typeface="Arial Black" pitchFamily="34" charset="0"/>
              </a:rPr>
              <a:t>landforms</a:t>
            </a:r>
            <a:endParaRPr lang="en-US" dirty="0">
              <a:solidFill>
                <a:schemeClr val="accent3">
                  <a:lumMod val="50000"/>
                </a:schemeClr>
              </a:solidFill>
              <a:latin typeface="Arial Black" pitchFamily="34" charset="0"/>
            </a:endParaRPr>
          </a:p>
        </p:txBody>
      </p:sp>
      <p:sp>
        <p:nvSpPr>
          <p:cNvPr id="3" name="Content Placeholder 2"/>
          <p:cNvSpPr>
            <a:spLocks noGrp="1"/>
          </p:cNvSpPr>
          <p:nvPr>
            <p:ph idx="1"/>
          </p:nvPr>
        </p:nvSpPr>
        <p:spPr>
          <a:xfrm>
            <a:off x="457200" y="1143000"/>
            <a:ext cx="4724400" cy="685800"/>
          </a:xfrm>
        </p:spPr>
        <p:txBody>
          <a:bodyPr/>
          <a:lstStyle/>
          <a:p>
            <a:r>
              <a:rPr lang="en-US" dirty="0" smtClean="0"/>
              <a:t>1) Alluvial fans and cones</a:t>
            </a:r>
            <a:endParaRPr lang="en-US" dirty="0"/>
          </a:p>
        </p:txBody>
      </p:sp>
      <p:pic>
        <p:nvPicPr>
          <p:cNvPr id="4099" name="Picture 3" descr="C:\Users\Tech\Downloads\IMG_20191127_111213.jpg"/>
          <p:cNvPicPr>
            <a:picLocks noChangeAspect="1" noChangeArrowheads="1"/>
          </p:cNvPicPr>
          <p:nvPr/>
        </p:nvPicPr>
        <p:blipFill>
          <a:blip r:embed="rId2" cstate="print"/>
          <a:srcRect/>
          <a:stretch>
            <a:fillRect/>
          </a:stretch>
        </p:blipFill>
        <p:spPr bwMode="auto">
          <a:xfrm>
            <a:off x="457200" y="1905000"/>
            <a:ext cx="4038601" cy="4114800"/>
          </a:xfrm>
          <a:prstGeom prst="rect">
            <a:avLst/>
          </a:prstGeom>
          <a:noFill/>
        </p:spPr>
      </p:pic>
      <p:pic>
        <p:nvPicPr>
          <p:cNvPr id="4100" name="Picture 4" descr="C:\Users\Tech\Downloads\IMG_20191127_111224.jpg"/>
          <p:cNvPicPr>
            <a:picLocks noChangeAspect="1" noChangeArrowheads="1"/>
          </p:cNvPicPr>
          <p:nvPr/>
        </p:nvPicPr>
        <p:blipFill>
          <a:blip r:embed="rId3" cstate="print"/>
          <a:srcRect/>
          <a:stretch>
            <a:fillRect/>
          </a:stretch>
        </p:blipFill>
        <p:spPr bwMode="auto">
          <a:xfrm>
            <a:off x="5029200" y="1905000"/>
            <a:ext cx="3886200" cy="41148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accent3">
                    <a:lumMod val="50000"/>
                  </a:schemeClr>
                </a:solidFill>
                <a:latin typeface="Aharoni" pitchFamily="2" charset="-79"/>
                <a:cs typeface="Aharoni" pitchFamily="2" charset="-79"/>
              </a:rPr>
              <a:t>Natural Levees</a:t>
            </a:r>
            <a:endParaRPr lang="en-US" dirty="0">
              <a:solidFill>
                <a:schemeClr val="accent3">
                  <a:lumMod val="50000"/>
                </a:schemeClr>
              </a:solidFill>
              <a:latin typeface="Aharoni" pitchFamily="2" charset="-79"/>
              <a:cs typeface="Aharoni" pitchFamily="2" charset="-79"/>
            </a:endParaRPr>
          </a:p>
        </p:txBody>
      </p:sp>
      <p:sp>
        <p:nvSpPr>
          <p:cNvPr id="3" name="Content Placeholder 2"/>
          <p:cNvSpPr>
            <a:spLocks noGrp="1"/>
          </p:cNvSpPr>
          <p:nvPr>
            <p:ph idx="1"/>
          </p:nvPr>
        </p:nvSpPr>
        <p:spPr>
          <a:xfrm>
            <a:off x="457200" y="990600"/>
            <a:ext cx="8229600" cy="5486400"/>
          </a:xfrm>
        </p:spPr>
        <p:txBody>
          <a:bodyPr>
            <a:normAutofit/>
          </a:bodyPr>
          <a:lstStyle/>
          <a:p>
            <a:r>
              <a:rPr lang="en-US" sz="2800" dirty="0" smtClean="0">
                <a:solidFill>
                  <a:schemeClr val="tx2"/>
                </a:solidFill>
                <a:latin typeface="Aharoni" pitchFamily="2" charset="-79"/>
                <a:cs typeface="Aharoni" pitchFamily="2" charset="-79"/>
              </a:rPr>
              <a:t>The narrow belt of ridges of low height built by the deposition of sediments by the spill water of the stream on its either bank is called natural levee or natural embankment.</a:t>
            </a:r>
          </a:p>
          <a:p>
            <a:pPr>
              <a:buNone/>
            </a:pPr>
            <a:endParaRPr lang="en-US" sz="2800" dirty="0" smtClean="0">
              <a:solidFill>
                <a:schemeClr val="tx2"/>
              </a:solidFill>
              <a:latin typeface="Aharoni" pitchFamily="2" charset="-79"/>
              <a:cs typeface="Aharoni" pitchFamily="2" charset="-79"/>
            </a:endParaRPr>
          </a:p>
          <a:p>
            <a:r>
              <a:rPr lang="en-US" sz="2800" dirty="0" smtClean="0">
                <a:solidFill>
                  <a:schemeClr val="tx2"/>
                </a:solidFill>
                <a:latin typeface="Aharoni" pitchFamily="2" charset="-79"/>
                <a:cs typeface="Aharoni" pitchFamily="2" charset="-79"/>
              </a:rPr>
              <a:t>It may be pointed out that not all the streams build natural levees. Levees are formed due to deposition of sediments during flood periods when the water overtops the river banks and spreads over adjoining flood plains.</a:t>
            </a:r>
            <a:endParaRPr lang="en-US" sz="2800" dirty="0">
              <a:solidFill>
                <a:schemeClr val="tx2"/>
              </a:solidFill>
              <a:latin typeface="Aharoni" pitchFamily="2" charset="-79"/>
              <a:cs typeface="Aharoni" pitchFamily="2" charset="-79"/>
            </a:endParaRPr>
          </a:p>
        </p:txBody>
      </p:sp>
      <p:sp>
        <p:nvSpPr>
          <p:cNvPr id="4" name="Rectangle 3"/>
          <p:cNvSpPr/>
          <p:nvPr/>
        </p:nvSpPr>
        <p:spPr>
          <a:xfrm flipH="1">
            <a:off x="13517880" y="-7391400"/>
            <a:ext cx="45719" cy="169948062"/>
          </a:xfrm>
          <a:prstGeom prst="rect">
            <a:avLst/>
          </a:prstGeom>
        </p:spPr>
        <p:txBody>
          <a:bodyPr wrap="square">
            <a:spAutoFit/>
          </a:bodyPr>
          <a:lstStyle/>
          <a:p>
            <a:pPr marL="342900" lvl="0" indent="-342900">
              <a:spcBef>
                <a:spcPct val="20000"/>
              </a:spcBef>
              <a:buFont typeface="Arial" pitchFamily="34" charset="0"/>
              <a:buChar char="•"/>
            </a:pPr>
            <a:r>
              <a:rPr lang="en-US" sz="2800" dirty="0" smtClean="0">
                <a:solidFill>
                  <a:prstClr val="black"/>
                </a:solidFill>
                <a:latin typeface="Aharoni" pitchFamily="2" charset="-79"/>
                <a:cs typeface="Aharoni" pitchFamily="2" charset="-79"/>
              </a:rPr>
              <a:t>The narrow belt of ridges of low height built by the deposition of sediments by the spill water of the stream on its either bank is called natural levee or natural embankment.</a:t>
            </a:r>
          </a:p>
          <a:p>
            <a:pPr marL="342900" lvl="0" indent="-342900">
              <a:spcBef>
                <a:spcPct val="20000"/>
              </a:spcBef>
              <a:buFont typeface="Arial" pitchFamily="34" charset="0"/>
              <a:buChar char="•"/>
            </a:pPr>
            <a:r>
              <a:rPr lang="en-US" sz="2800" dirty="0" smtClean="0">
                <a:solidFill>
                  <a:prstClr val="black"/>
                </a:solidFill>
                <a:latin typeface="Aharoni" pitchFamily="2" charset="-79"/>
                <a:cs typeface="Aharoni" pitchFamily="2" charset="-79"/>
              </a:rPr>
              <a:t>It may be pointed out that not all the streams build natural levees. Levees are formed due to deposition of sediments during flood periods when the water overtops the river banks and spreads over adjoining flood plains.</a:t>
            </a:r>
            <a:endParaRPr lang="en-US" sz="2800" dirty="0">
              <a:solidFill>
                <a:prstClr val="black"/>
              </a:solidFill>
              <a:latin typeface="Aharoni" pitchFamily="2" charset="-79"/>
              <a:cs typeface="Aharoni" pitchFamily="2" charset="-79"/>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ech\Downloads\IMG_20191127_111236.jpg"/>
          <p:cNvPicPr>
            <a:picLocks noChangeAspect="1" noChangeArrowheads="1"/>
          </p:cNvPicPr>
          <p:nvPr/>
        </p:nvPicPr>
        <p:blipFill>
          <a:blip r:embed="rId2" cstate="print"/>
          <a:srcRect/>
          <a:stretch>
            <a:fillRect/>
          </a:stretch>
        </p:blipFill>
        <p:spPr bwMode="auto">
          <a:xfrm>
            <a:off x="228600" y="228600"/>
            <a:ext cx="8686800" cy="62484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accent3">
                    <a:lumMod val="50000"/>
                  </a:schemeClr>
                </a:solidFill>
                <a:latin typeface="Arial Black" pitchFamily="34" charset="0"/>
              </a:rPr>
              <a:t>DELTA FORMATION</a:t>
            </a:r>
            <a:endParaRPr lang="en-US" dirty="0">
              <a:solidFill>
                <a:schemeClr val="accent3">
                  <a:lumMod val="50000"/>
                </a:schemeClr>
              </a:solidFill>
              <a:latin typeface="Arial Black" pitchFamily="34" charset="0"/>
            </a:endParaRPr>
          </a:p>
        </p:txBody>
      </p:sp>
      <p:sp>
        <p:nvSpPr>
          <p:cNvPr id="3" name="Content Placeholder 2"/>
          <p:cNvSpPr>
            <a:spLocks noGrp="1"/>
          </p:cNvSpPr>
          <p:nvPr>
            <p:ph idx="1"/>
          </p:nvPr>
        </p:nvSpPr>
        <p:spPr>
          <a:xfrm>
            <a:off x="457200" y="1219200"/>
            <a:ext cx="8229600" cy="4906963"/>
          </a:xfrm>
        </p:spPr>
        <p:txBody>
          <a:bodyPr>
            <a:normAutofit/>
          </a:bodyPr>
          <a:lstStyle/>
          <a:p>
            <a:r>
              <a:rPr lang="en-US" sz="2800" dirty="0" smtClean="0">
                <a:solidFill>
                  <a:schemeClr val="tx2"/>
                </a:solidFill>
                <a:latin typeface="Arial Black" pitchFamily="34" charset="0"/>
              </a:rPr>
              <a:t>The formation of delta starts with the formation of sediments if the aforesaid favourable conditions are available.</a:t>
            </a:r>
          </a:p>
          <a:p>
            <a:pPr>
              <a:buNone/>
            </a:pPr>
            <a:endParaRPr lang="en-US" sz="2800" dirty="0" smtClean="0">
              <a:solidFill>
                <a:schemeClr val="tx2"/>
              </a:solidFill>
              <a:latin typeface="Arial Black" pitchFamily="34" charset="0"/>
            </a:endParaRPr>
          </a:p>
          <a:p>
            <a:r>
              <a:rPr lang="en-US" sz="2800" dirty="0" smtClean="0">
                <a:solidFill>
                  <a:schemeClr val="tx2"/>
                </a:solidFill>
                <a:latin typeface="Arial Black" pitchFamily="34" charset="0"/>
              </a:rPr>
              <a:t>The sedimentation takes place regularly at the mouth of the river, on the side of stream channel, in the bed of the river and in front of river mouth where the river debouches in the sea.</a:t>
            </a:r>
            <a:endParaRPr lang="en-US" sz="2800" dirty="0">
              <a:solidFill>
                <a:schemeClr val="tx2"/>
              </a:solidFill>
              <a:latin typeface="Arial Black"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ch\Downloads\IMG_20191127_111309.jpg"/>
          <p:cNvPicPr>
            <a:picLocks noChangeAspect="1" noChangeArrowheads="1"/>
          </p:cNvPicPr>
          <p:nvPr/>
        </p:nvPicPr>
        <p:blipFill>
          <a:blip r:embed="rId2" cstate="print"/>
          <a:srcRect/>
          <a:stretch>
            <a:fillRect/>
          </a:stretch>
        </p:blipFill>
        <p:spPr bwMode="auto">
          <a:xfrm>
            <a:off x="228600" y="152400"/>
            <a:ext cx="8686800" cy="6477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ch\Downloads\fluvial-landforms-2-728.jpg"/>
          <p:cNvPicPr>
            <a:picLocks noChangeAspect="1" noChangeArrowheads="1"/>
          </p:cNvPicPr>
          <p:nvPr/>
        </p:nvPicPr>
        <p:blipFill>
          <a:blip r:embed="rId2" cstate="print"/>
          <a:srcRect/>
          <a:stretch>
            <a:fillRect/>
          </a:stretch>
        </p:blipFill>
        <p:spPr bwMode="auto">
          <a:xfrm>
            <a:off x="228600" y="152400"/>
            <a:ext cx="8763000" cy="647699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h\Downloads\fluvial-landforms-3-728.jpg"/>
          <p:cNvPicPr>
            <a:picLocks noChangeAspect="1" noChangeArrowheads="1"/>
          </p:cNvPicPr>
          <p:nvPr/>
        </p:nvPicPr>
        <p:blipFill>
          <a:blip r:embed="rId2" cstate="print"/>
          <a:srcRect/>
          <a:stretch>
            <a:fillRect/>
          </a:stretch>
        </p:blipFill>
        <p:spPr bwMode="auto">
          <a:xfrm>
            <a:off x="228600" y="152400"/>
            <a:ext cx="8686800" cy="647699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ch\Downloads\fluvial-landforms-4-728.jpg"/>
          <p:cNvPicPr>
            <a:picLocks noChangeAspect="1" noChangeArrowheads="1"/>
          </p:cNvPicPr>
          <p:nvPr/>
        </p:nvPicPr>
        <p:blipFill>
          <a:blip r:embed="rId2" cstate="print"/>
          <a:srcRect/>
          <a:stretch>
            <a:fillRect/>
          </a:stretch>
        </p:blipFill>
        <p:spPr bwMode="auto">
          <a:xfrm>
            <a:off x="152400" y="228600"/>
            <a:ext cx="8839200" cy="64007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ech\Downloads\fluvial-landforms-5-728.jpg"/>
          <p:cNvPicPr>
            <a:picLocks noChangeAspect="1" noChangeArrowheads="1"/>
          </p:cNvPicPr>
          <p:nvPr/>
        </p:nvPicPr>
        <p:blipFill>
          <a:blip r:embed="rId2" cstate="print"/>
          <a:srcRect/>
          <a:stretch>
            <a:fillRect/>
          </a:stretch>
        </p:blipFill>
        <p:spPr bwMode="auto">
          <a:xfrm>
            <a:off x="152400" y="228600"/>
            <a:ext cx="8763000" cy="640079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ch\Downloads\fluvial-landforms-6-728.jpg"/>
          <p:cNvPicPr>
            <a:picLocks noChangeAspect="1" noChangeArrowheads="1"/>
          </p:cNvPicPr>
          <p:nvPr/>
        </p:nvPicPr>
        <p:blipFill>
          <a:blip r:embed="rId2" cstate="print"/>
          <a:srcRect/>
          <a:stretch>
            <a:fillRect/>
          </a:stretch>
        </p:blipFill>
        <p:spPr bwMode="auto">
          <a:xfrm>
            <a:off x="152400" y="228600"/>
            <a:ext cx="8839200" cy="647699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703</Words>
  <Application>Microsoft Office PowerPoint</Application>
  <PresentationFormat>On-screen Show (4:3)</PresentationFormat>
  <Paragraphs>41</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TYPES OF FLUVIAL EROSION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RIVER MEANDERS</vt:lpstr>
      <vt:lpstr>Meander loop</vt:lpstr>
      <vt:lpstr>Slide 32</vt:lpstr>
      <vt:lpstr>OX- BOW LAKES</vt:lpstr>
      <vt:lpstr>Slide 34</vt:lpstr>
      <vt:lpstr>Slide 35</vt:lpstr>
      <vt:lpstr>Slide 36</vt:lpstr>
      <vt:lpstr>Slide 37</vt:lpstr>
      <vt:lpstr>Slide 38</vt:lpstr>
      <vt:lpstr>Slide 39</vt:lpstr>
      <vt:lpstr>Slide 40</vt:lpstr>
      <vt:lpstr>Slide 41</vt:lpstr>
      <vt:lpstr>Slide 42</vt:lpstr>
      <vt:lpstr>Slide 43</vt:lpstr>
      <vt:lpstr>DEPOSITIONAL WORKS OF STREAMS</vt:lpstr>
      <vt:lpstr>Depositional landforms</vt:lpstr>
      <vt:lpstr>Natural Levees</vt:lpstr>
      <vt:lpstr>Slide 47</vt:lpstr>
      <vt:lpstr>DELTA FORMATION</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dc:creator>
  <cp:lastModifiedBy>Tech</cp:lastModifiedBy>
  <cp:revision>20</cp:revision>
  <dcterms:created xsi:type="dcterms:W3CDTF">2019-11-25T16:46:47Z</dcterms:created>
  <dcterms:modified xsi:type="dcterms:W3CDTF">2019-11-27T10:30:15Z</dcterms:modified>
</cp:coreProperties>
</file>